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</p:sldMasterIdLst>
  <p:notesMasterIdLst>
    <p:notesMasterId r:id="rId13"/>
  </p:notesMasterIdLst>
  <p:sldIdLst>
    <p:sldId id="256" r:id="rId2"/>
    <p:sldId id="258" r:id="rId3"/>
    <p:sldId id="285" r:id="rId4"/>
    <p:sldId id="312" r:id="rId5"/>
    <p:sldId id="284" r:id="rId6"/>
    <p:sldId id="341" r:id="rId7"/>
    <p:sldId id="306" r:id="rId8"/>
    <p:sldId id="356" r:id="rId9"/>
    <p:sldId id="349" r:id="rId10"/>
    <p:sldId id="357" r:id="rId11"/>
    <p:sldId id="35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휴먼둥근헤드라인" panose="02030504000101010101" pitchFamily="18" charset="-127"/>
      <p:regular r:id="rId22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o Jeongmin" initials="HJ" lastIdx="12" clrIdx="0">
    <p:extLst>
      <p:ext uri="{19B8F6BF-5375-455C-9EA6-DF929625EA0E}">
        <p15:presenceInfo xmlns:p15="http://schemas.microsoft.com/office/powerpoint/2012/main" userId="dfe4fed52c75ab9b" providerId="Windows Live"/>
      </p:ext>
    </p:extLst>
  </p:cmAuthor>
  <p:cmAuthor id="2" name="kwon daehyun" initials="kd" lastIdx="2" clrIdx="1">
    <p:extLst>
      <p:ext uri="{19B8F6BF-5375-455C-9EA6-DF929625EA0E}">
        <p15:presenceInfo xmlns:p15="http://schemas.microsoft.com/office/powerpoint/2012/main" userId="29f4c48238fdc9d9" providerId="Windows Live"/>
      </p:ext>
    </p:extLst>
  </p:cmAuthor>
  <p:cmAuthor id="3" name=" " initials="" lastIdx="2" clrIdx="2">
    <p:extLst>
      <p:ext uri="{19B8F6BF-5375-455C-9EA6-DF929625EA0E}">
        <p15:presenceInfo xmlns:p15="http://schemas.microsoft.com/office/powerpoint/2012/main" userId="b2228283ed87f46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B9B9"/>
    <a:srgbClr val="FE431E"/>
    <a:srgbClr val="E41A00"/>
    <a:srgbClr val="878181"/>
    <a:srgbClr val="F9F9F9"/>
    <a:srgbClr val="1F4E79"/>
    <a:srgbClr val="445569"/>
    <a:srgbClr val="0165B2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>
      <p:cViewPr>
        <p:scale>
          <a:sx n="66" d="100"/>
          <a:sy n="66" d="100"/>
        </p:scale>
        <p:origin x="438" y="4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864" y="10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gif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4B13090-954C-42B8-9E26-10AE906BFE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B5573C-C310-4726-9454-5731CB3903B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C494A6DF-6188-4D0C-86E0-578045808827}" type="datetimeFigureOut">
              <a:rPr lang="ko-KR" altLang="en-US"/>
              <a:pPr>
                <a:defRPr/>
              </a:pPr>
              <a:t>2021-03-18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D22152C-1816-43C7-B775-5E35B9F1B4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B8D62B9-6FD8-43F2-9E77-9978E5CE90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97EA6A-DFF3-4031-B2DB-B8F0C59EF5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483748-CC11-4FD5-9189-939F40637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D0B5E96-732A-4D8B-A506-730240A1FE1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0825B58D-5B22-4FF8-9199-73B95F1648DB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148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F9BD3D48-008D-40B7-B38C-4BFF2BD1793E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734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AB414053-C51F-4ADE-BD2D-EAB2C28A783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653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9EBF7CE-BBD8-4458-A8ED-6DB61D7612E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</p:sldLayoutIdLst>
  <p:hf hdr="0" ftr="0" dt="0"/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C535B9-0206-4933-B3A2-FC73A8BF1A8F}"/>
              </a:ext>
            </a:extLst>
          </p:cNvPr>
          <p:cNvSpPr txBox="1"/>
          <p:nvPr/>
        </p:nvSpPr>
        <p:spPr>
          <a:xfrm>
            <a:off x="3511141" y="2806018"/>
            <a:ext cx="8208912" cy="1015663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66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Teleporter</a:t>
            </a:r>
            <a:endParaRPr lang="ko-KR" altLang="en-US" sz="6600" b="1" spc="-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+mn-ea"/>
              <a:ea typeface="+mn-ea"/>
            </a:endParaRPr>
          </a:p>
        </p:txBody>
      </p:sp>
      <p:grpSp>
        <p:nvGrpSpPr>
          <p:cNvPr id="6147" name="그룹 6">
            <a:extLst>
              <a:ext uri="{FF2B5EF4-FFF2-40B4-BE49-F238E27FC236}">
                <a16:creationId xmlns:a16="http://schemas.microsoft.com/office/drawing/2014/main" id="{66665D8D-B064-4194-AE0F-C91AC8E46517}"/>
              </a:ext>
            </a:extLst>
          </p:cNvPr>
          <p:cNvGrpSpPr>
            <a:grpSpLocks/>
          </p:cNvGrpSpPr>
          <p:nvPr/>
        </p:nvGrpSpPr>
        <p:grpSpPr bwMode="auto">
          <a:xfrm>
            <a:off x="1235075" y="2781300"/>
            <a:ext cx="2503488" cy="1077913"/>
            <a:chOff x="3268663" y="2240868"/>
            <a:chExt cx="3763441" cy="162018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EB34073-E088-4F6A-B5CA-5F7809D3A065}"/>
                </a:ext>
              </a:extLst>
            </p:cNvPr>
            <p:cNvSpPr/>
            <p:nvPr/>
          </p:nvSpPr>
          <p:spPr>
            <a:xfrm>
              <a:off x="3268663" y="2240868"/>
              <a:ext cx="3095233" cy="1620180"/>
            </a:xfrm>
            <a:prstGeom prst="rect">
              <a:avLst/>
            </a:prstGeom>
            <a:solidFill>
              <a:srgbClr val="4455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1600" b="1" dirty="0"/>
                <a:t>2021</a:t>
              </a:r>
              <a:r>
                <a:rPr lang="ko-KR" altLang="en-US" sz="1600" b="1" dirty="0"/>
                <a:t> 게임엔진</a:t>
              </a:r>
              <a:r>
                <a:rPr lang="en-US" altLang="ko-KR" sz="1600" b="1" dirty="0"/>
                <a:t>1</a:t>
              </a:r>
              <a:endParaRPr lang="ko-KR" altLang="en-US" sz="1600" b="1" dirty="0"/>
            </a:p>
          </p:txBody>
        </p:sp>
        <p:sp>
          <p:nvSpPr>
            <p:cNvPr id="5" name="직각 삼각형 4">
              <a:extLst>
                <a:ext uri="{FF2B5EF4-FFF2-40B4-BE49-F238E27FC236}">
                  <a16:creationId xmlns:a16="http://schemas.microsoft.com/office/drawing/2014/main" id="{E1113E3C-D964-4CC0-A7E5-FFA4CA2BDEAF}"/>
                </a:ext>
              </a:extLst>
            </p:cNvPr>
            <p:cNvSpPr/>
            <p:nvPr/>
          </p:nvSpPr>
          <p:spPr>
            <a:xfrm rot="5400000">
              <a:off x="6437911" y="2150148"/>
              <a:ext cx="503473" cy="684913"/>
            </a:xfrm>
            <a:prstGeom prst="rtTriangle">
              <a:avLst/>
            </a:prstGeom>
            <a:solidFill>
              <a:srgbClr val="4455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A0F72E-1949-4219-AC42-014A834BDE88}"/>
              </a:ext>
            </a:extLst>
          </p:cNvPr>
          <p:cNvSpPr txBox="1"/>
          <p:nvPr/>
        </p:nvSpPr>
        <p:spPr>
          <a:xfrm>
            <a:off x="8832304" y="4797152"/>
            <a:ext cx="2700300" cy="1107996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2014182038 </a:t>
            </a:r>
            <a:r>
              <a:rPr lang="ko-KR" altLang="en-US" sz="2400" b="1" spc="-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장규현</a:t>
            </a:r>
            <a:endParaRPr lang="en-US" altLang="ko-KR" sz="2400" b="1" spc="-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+mn-ea"/>
              <a:ea typeface="+mn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2014180002 </a:t>
            </a:r>
            <a:r>
              <a:rPr lang="ko-KR" altLang="en-US" sz="2400" b="1" spc="-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권대현</a:t>
            </a:r>
            <a:endParaRPr lang="en-US" altLang="ko-KR" sz="2400" b="1" spc="-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+mn-ea"/>
              <a:ea typeface="+mn-ea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4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2015182042 </a:t>
            </a:r>
            <a:r>
              <a:rPr lang="ko-KR" altLang="en-US" sz="24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최현욱</a:t>
            </a:r>
            <a:endParaRPr lang="en-US" altLang="ko-KR" sz="2400" b="1" spc="-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45569"/>
              </a:solidFill>
              <a:latin typeface="+mn-ea"/>
              <a:ea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F992AB7-FE0B-47B0-AD54-F75595AE90B4}"/>
              </a:ext>
            </a:extLst>
          </p:cNvPr>
          <p:cNvSpPr/>
          <p:nvPr/>
        </p:nvSpPr>
        <p:spPr>
          <a:xfrm>
            <a:off x="1595501" y="5049180"/>
            <a:ext cx="1764196" cy="10081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FB8BEA-F09A-4BE7-96DF-BE81FD08B4F4}"/>
              </a:ext>
            </a:extLst>
          </p:cNvPr>
          <p:cNvSpPr/>
          <p:nvPr/>
        </p:nvSpPr>
        <p:spPr>
          <a:xfrm>
            <a:off x="1595501" y="4689140"/>
            <a:ext cx="1764196" cy="36004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Prof.</a:t>
            </a:r>
            <a:r>
              <a:rPr lang="ko-KR" altLang="en-US" dirty="0">
                <a:solidFill>
                  <a:schemeClr val="tx1"/>
                </a:solidFill>
              </a:rPr>
              <a:t> 윤찬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3">
            <a:extLst>
              <a:ext uri="{FF2B5EF4-FFF2-40B4-BE49-F238E27FC236}">
                <a16:creationId xmlns:a16="http://schemas.microsoft.com/office/drawing/2014/main" id="{5C98ABE2-69EE-4552-802B-25853E1E01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06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7B346-D664-45B8-8961-7B517E030F0B}"/>
              </a:ext>
            </a:extLst>
          </p:cNvPr>
          <p:cNvSpPr txBox="1"/>
          <p:nvPr/>
        </p:nvSpPr>
        <p:spPr>
          <a:xfrm>
            <a:off x="849313" y="66675"/>
            <a:ext cx="155523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</a:rPr>
              <a:t>개발 계획</a:t>
            </a:r>
            <a:endParaRPr lang="ko-KR" altLang="en-US" sz="2800" b="1" dirty="0">
              <a:solidFill>
                <a:srgbClr val="445569"/>
              </a:solidFill>
              <a:latin typeface="+mn-ea"/>
              <a:ea typeface="+mn-ea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6B8D0767-F8A9-4CB9-B304-DAAEC43B433F}"/>
              </a:ext>
            </a:extLst>
          </p:cNvPr>
          <p:cNvCxnSpPr>
            <a:cxnSpLocks/>
          </p:cNvCxnSpPr>
          <p:nvPr/>
        </p:nvCxnSpPr>
        <p:spPr>
          <a:xfrm>
            <a:off x="4451581" y="580923"/>
            <a:ext cx="7368299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모서리가 둥근 직사각형 1"/>
          <p:cNvSpPr/>
          <p:nvPr/>
        </p:nvSpPr>
        <p:spPr>
          <a:xfrm>
            <a:off x="947428" y="1556792"/>
            <a:ext cx="1457119" cy="864096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300" dirty="0"/>
              <a:t>3</a:t>
            </a:r>
            <a:r>
              <a:rPr lang="ko-KR" altLang="en-US" sz="2300" dirty="0"/>
              <a:t>월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951360" y="2708920"/>
            <a:ext cx="1457119" cy="864096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300" dirty="0"/>
              <a:t>4</a:t>
            </a:r>
            <a:r>
              <a:rPr lang="ko-KR" altLang="en-US" sz="2300" dirty="0"/>
              <a:t>월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947427" y="3861048"/>
            <a:ext cx="1457119" cy="864096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300" dirty="0"/>
              <a:t>5</a:t>
            </a:r>
            <a:r>
              <a:rPr lang="ko-KR" altLang="en-US" sz="2300" dirty="0"/>
              <a:t>월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947426" y="5013176"/>
            <a:ext cx="1457119" cy="864096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300" dirty="0"/>
              <a:t>6</a:t>
            </a:r>
            <a:r>
              <a:rPr lang="ko-KR" altLang="en-US" sz="2300" dirty="0"/>
              <a:t>월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15680" y="1665674"/>
            <a:ext cx="676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5569"/>
                </a:solidFill>
              </a:rPr>
              <a:t>리소스 수집</a:t>
            </a:r>
            <a:endParaRPr lang="en-US" altLang="ko-KR" dirty="0">
              <a:solidFill>
                <a:srgbClr val="445569"/>
              </a:solidFill>
            </a:endParaRPr>
          </a:p>
          <a:p>
            <a:r>
              <a:rPr lang="ko-KR" altLang="en-US" dirty="0">
                <a:solidFill>
                  <a:srgbClr val="445569"/>
                </a:solidFill>
              </a:rPr>
              <a:t>세부 계발 계획 확립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210033" y="2956302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5569"/>
                </a:solidFill>
              </a:rPr>
              <a:t>캐릭터 및 오브젝트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210033" y="3969931"/>
            <a:ext cx="676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5569"/>
                </a:solidFill>
              </a:rPr>
              <a:t>충돌 처리</a:t>
            </a:r>
            <a:endParaRPr lang="en-US" altLang="ko-KR" dirty="0">
              <a:solidFill>
                <a:srgbClr val="445569"/>
              </a:solidFill>
            </a:endParaRPr>
          </a:p>
          <a:p>
            <a:r>
              <a:rPr lang="ko-KR" altLang="en-US" dirty="0">
                <a:solidFill>
                  <a:srgbClr val="445569"/>
                </a:solidFill>
              </a:rPr>
              <a:t>인터페이스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219078" y="5122058"/>
            <a:ext cx="676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5569"/>
                </a:solidFill>
              </a:rPr>
              <a:t>버그 수정</a:t>
            </a:r>
            <a:endParaRPr lang="en-US" altLang="ko-KR" dirty="0">
              <a:solidFill>
                <a:srgbClr val="445569"/>
              </a:solidFill>
            </a:endParaRPr>
          </a:p>
          <a:p>
            <a:r>
              <a:rPr lang="ko-KR" altLang="en-US" dirty="0">
                <a:solidFill>
                  <a:srgbClr val="445569"/>
                </a:solidFill>
              </a:rPr>
              <a:t>최종 점검</a:t>
            </a:r>
            <a:endParaRPr lang="en-US" altLang="ko-KR" dirty="0">
              <a:solidFill>
                <a:srgbClr val="445569"/>
              </a:solidFill>
            </a:endParaRPr>
          </a:p>
        </p:txBody>
      </p:sp>
      <p:sp>
        <p:nvSpPr>
          <p:cNvPr id="4" name="뺄셈 기호 3"/>
          <p:cNvSpPr/>
          <p:nvPr/>
        </p:nvSpPr>
        <p:spPr>
          <a:xfrm>
            <a:off x="2576087" y="1898829"/>
            <a:ext cx="468052" cy="180020"/>
          </a:xfrm>
          <a:prstGeom prst="mathMinus">
            <a:avLst/>
          </a:prstGeom>
          <a:solidFill>
            <a:srgbClr val="44556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뺄셈 기호 17"/>
          <p:cNvSpPr/>
          <p:nvPr/>
        </p:nvSpPr>
        <p:spPr>
          <a:xfrm>
            <a:off x="2576406" y="3050958"/>
            <a:ext cx="468052" cy="180020"/>
          </a:xfrm>
          <a:prstGeom prst="mathMinus">
            <a:avLst/>
          </a:prstGeom>
          <a:solidFill>
            <a:srgbClr val="44556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뺄셈 기호 18"/>
          <p:cNvSpPr/>
          <p:nvPr/>
        </p:nvSpPr>
        <p:spPr>
          <a:xfrm>
            <a:off x="2573263" y="4203086"/>
            <a:ext cx="468052" cy="180020"/>
          </a:xfrm>
          <a:prstGeom prst="mathMinus">
            <a:avLst/>
          </a:prstGeom>
          <a:solidFill>
            <a:srgbClr val="44556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뺄셈 기호 19"/>
          <p:cNvSpPr/>
          <p:nvPr/>
        </p:nvSpPr>
        <p:spPr>
          <a:xfrm>
            <a:off x="2576087" y="5355214"/>
            <a:ext cx="468052" cy="180020"/>
          </a:xfrm>
          <a:prstGeom prst="mathMinus">
            <a:avLst/>
          </a:prstGeom>
          <a:solidFill>
            <a:srgbClr val="445569"/>
          </a:solidFill>
          <a:ln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543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F2A9130B-1D7B-4748-9009-4EE6A3FFB880}"/>
              </a:ext>
            </a:extLst>
          </p:cNvPr>
          <p:cNvSpPr/>
          <p:nvPr/>
        </p:nvSpPr>
        <p:spPr>
          <a:xfrm rot="5400000">
            <a:off x="60325" y="-60325"/>
            <a:ext cx="334963" cy="45561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F0E854-22C4-481E-BE1F-CBC5611BE16C}"/>
              </a:ext>
            </a:extLst>
          </p:cNvPr>
          <p:cNvSpPr/>
          <p:nvPr/>
        </p:nvSpPr>
        <p:spPr bwMode="auto">
          <a:xfrm>
            <a:off x="2827338" y="2163763"/>
            <a:ext cx="6537325" cy="1325562"/>
          </a:xfrm>
          <a:prstGeom prst="rect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4000" b="1" dirty="0">
                <a:latin typeface="+mn-ea"/>
              </a:rPr>
              <a:t>감사합니다</a:t>
            </a:r>
            <a:r>
              <a:rPr lang="en-US" altLang="ko-KR" sz="4000" b="1" dirty="0">
                <a:latin typeface="+mn-ea"/>
              </a:rPr>
              <a:t>.</a:t>
            </a:r>
            <a:endParaRPr lang="ko-KR" altLang="en-US" sz="4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89898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그룹 6">
            <a:extLst>
              <a:ext uri="{FF2B5EF4-FFF2-40B4-BE49-F238E27FC236}">
                <a16:creationId xmlns:a16="http://schemas.microsoft.com/office/drawing/2014/main" id="{F2ECEA01-2703-4E86-98B6-0D2868043E37}"/>
              </a:ext>
            </a:extLst>
          </p:cNvPr>
          <p:cNvGrpSpPr>
            <a:grpSpLocks/>
          </p:cNvGrpSpPr>
          <p:nvPr/>
        </p:nvGrpSpPr>
        <p:grpSpPr bwMode="auto">
          <a:xfrm>
            <a:off x="1465263" y="2163763"/>
            <a:ext cx="2913062" cy="1736725"/>
            <a:chOff x="3268663" y="2240868"/>
            <a:chExt cx="3096345" cy="2124237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4CDDD06-C26E-49E8-A179-00D4CDF28DDF}"/>
                </a:ext>
              </a:extLst>
            </p:cNvPr>
            <p:cNvSpPr/>
            <p:nvPr/>
          </p:nvSpPr>
          <p:spPr>
            <a:xfrm>
              <a:off x="3268663" y="2240868"/>
              <a:ext cx="3096345" cy="1621332"/>
            </a:xfrm>
            <a:prstGeom prst="rect">
              <a:avLst/>
            </a:prstGeom>
            <a:solidFill>
              <a:srgbClr val="4455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4000" b="1" dirty="0"/>
                <a:t>목차</a:t>
              </a:r>
              <a:endParaRPr lang="ko-KR" altLang="en-US" sz="4000" dirty="0"/>
            </a:p>
          </p:txBody>
        </p:sp>
        <p:sp>
          <p:nvSpPr>
            <p:cNvPr id="5" name="직각 삼각형 4">
              <a:extLst>
                <a:ext uri="{FF2B5EF4-FFF2-40B4-BE49-F238E27FC236}">
                  <a16:creationId xmlns:a16="http://schemas.microsoft.com/office/drawing/2014/main" id="{0B9767EB-F921-4E02-AD01-1EBB381C5D98}"/>
                </a:ext>
              </a:extLst>
            </p:cNvPr>
            <p:cNvSpPr/>
            <p:nvPr/>
          </p:nvSpPr>
          <p:spPr>
            <a:xfrm rot="16200000" flipH="1">
              <a:off x="5880696" y="3880794"/>
              <a:ext cx="502905" cy="465717"/>
            </a:xfrm>
            <a:prstGeom prst="rtTriangle">
              <a:avLst/>
            </a:prstGeom>
            <a:solidFill>
              <a:srgbClr val="4455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latinLnBrk="1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1400"/>
            </a:p>
          </p:txBody>
        </p:sp>
      </p:grpSp>
      <p:pic>
        <p:nvPicPr>
          <p:cNvPr id="7171" name="그림 5">
            <a:extLst>
              <a:ext uri="{FF2B5EF4-FFF2-40B4-BE49-F238E27FC236}">
                <a16:creationId xmlns:a16="http://schemas.microsoft.com/office/drawing/2014/main" id="{F4CA3198-0689-4F7E-85F2-09EACB06CEFA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100" y="674688"/>
            <a:ext cx="215900" cy="550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F25AF93-4D09-4EFE-A590-77AE80F194E2}"/>
              </a:ext>
            </a:extLst>
          </p:cNvPr>
          <p:cNvSpPr txBox="1"/>
          <p:nvPr/>
        </p:nvSpPr>
        <p:spPr>
          <a:xfrm>
            <a:off x="7248128" y="961315"/>
            <a:ext cx="3673068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1. </a:t>
            </a:r>
            <a:r>
              <a:rPr lang="ko-KR" altLang="en-US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게임 개요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41571E-D5AF-4658-8E5B-5F588CCC25FE}"/>
              </a:ext>
            </a:extLst>
          </p:cNvPr>
          <p:cNvSpPr txBox="1"/>
          <p:nvPr/>
        </p:nvSpPr>
        <p:spPr>
          <a:xfrm>
            <a:off x="7248128" y="2736959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3. </a:t>
            </a:r>
            <a:r>
              <a:rPr lang="ko-KR" altLang="en-US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게임 조작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A5B540-74AA-4CA6-904D-994DB65E4EB3}"/>
              </a:ext>
            </a:extLst>
          </p:cNvPr>
          <p:cNvSpPr txBox="1"/>
          <p:nvPr/>
        </p:nvSpPr>
        <p:spPr>
          <a:xfrm>
            <a:off x="7248128" y="3574177"/>
            <a:ext cx="4284476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4. </a:t>
            </a:r>
            <a:r>
              <a:rPr lang="ko-KR" altLang="en-US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기술 요소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0421BD-AD74-4354-9633-30BE8885A1C6}"/>
              </a:ext>
            </a:extLst>
          </p:cNvPr>
          <p:cNvSpPr txBox="1"/>
          <p:nvPr/>
        </p:nvSpPr>
        <p:spPr>
          <a:xfrm>
            <a:off x="7248128" y="4474277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5. </a:t>
            </a:r>
            <a:r>
              <a:rPr lang="ko-KR" altLang="en-US" sz="2800" b="1" spc="-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에셋</a:t>
            </a:r>
            <a:r>
              <a:rPr lang="ko-KR" altLang="en-US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 계획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27B6AD-0D06-4EDB-9478-A6FF67902348}"/>
              </a:ext>
            </a:extLst>
          </p:cNvPr>
          <p:cNvSpPr txBox="1"/>
          <p:nvPr/>
        </p:nvSpPr>
        <p:spPr>
          <a:xfrm>
            <a:off x="7253560" y="5374377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6. </a:t>
            </a:r>
            <a:r>
              <a:rPr lang="ko-KR" altLang="en-US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개발 일정 계획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D9FE30-2E46-45A2-B909-DA52B8C2FF82}"/>
              </a:ext>
            </a:extLst>
          </p:cNvPr>
          <p:cNvSpPr txBox="1"/>
          <p:nvPr/>
        </p:nvSpPr>
        <p:spPr>
          <a:xfrm>
            <a:off x="7248128" y="1836859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2. </a:t>
            </a:r>
            <a:r>
              <a:rPr lang="ko-KR" altLang="en-US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  <a:ea typeface="+mn-ea"/>
              </a:rPr>
              <a:t>개발 환경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992880" y="1304764"/>
            <a:ext cx="1082730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제목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		Teleporter</a:t>
            </a:r>
          </a:p>
          <a:p>
            <a:pPr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게임 컨셉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	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감옥에 갇힌 순간이동 능력자의 모험</a:t>
            </a: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기획 목표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	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빠른 속도의 전략적 전투를 통해 몰입도를 높인 게임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 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제작</a:t>
            </a: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플랫폼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		PC / Windows</a:t>
            </a:r>
          </a:p>
          <a:p>
            <a:pPr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장르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		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액션 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RPG</a:t>
            </a:r>
          </a:p>
          <a:p>
            <a:pPr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배경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		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중세 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/ 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마법</a:t>
            </a: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시점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		3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인칭 백 뷰</a:t>
            </a: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플레이 인원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	1~3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인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	</a:t>
            </a:r>
            <a:endParaRPr lang="ko-KR" altLang="en-US" sz="2000" b="1" dirty="0">
              <a:solidFill>
                <a:srgbClr val="445569"/>
              </a:solidFill>
              <a:latin typeface="+mn-ea"/>
              <a:ea typeface="+mn-ea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0EFFE9E2-70F2-4B0B-AF79-BEED420AC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E1F541-A1CE-4243-90F5-6265E0214F83}"/>
              </a:ext>
            </a:extLst>
          </p:cNvPr>
          <p:cNvSpPr txBox="1"/>
          <p:nvPr/>
        </p:nvSpPr>
        <p:spPr>
          <a:xfrm>
            <a:off x="849313" y="66675"/>
            <a:ext cx="174759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800" b="1" dirty="0">
                <a:solidFill>
                  <a:srgbClr val="445569"/>
                </a:solidFill>
                <a:latin typeface="+mn-ea"/>
                <a:ea typeface="+mn-ea"/>
              </a:rPr>
              <a:t>게임 소개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178A0B7-061C-4958-9C27-3C0E20D8FF6D}"/>
              </a:ext>
            </a:extLst>
          </p:cNvPr>
          <p:cNvCxnSpPr>
            <a:cxnSpLocks/>
          </p:cNvCxnSpPr>
          <p:nvPr/>
        </p:nvCxnSpPr>
        <p:spPr>
          <a:xfrm>
            <a:off x="3590769" y="580923"/>
            <a:ext cx="8229111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5110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3">
            <a:extLst>
              <a:ext uri="{FF2B5EF4-FFF2-40B4-BE49-F238E27FC236}">
                <a16:creationId xmlns:a16="http://schemas.microsoft.com/office/drawing/2014/main" id="{0EFFE9E2-70F2-4B0B-AF79-BEED420AC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E1F541-A1CE-4243-90F5-6265E0214F83}"/>
              </a:ext>
            </a:extLst>
          </p:cNvPr>
          <p:cNvSpPr txBox="1"/>
          <p:nvPr/>
        </p:nvSpPr>
        <p:spPr>
          <a:xfrm>
            <a:off x="849313" y="66675"/>
            <a:ext cx="174759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800" b="1" dirty="0">
                <a:solidFill>
                  <a:srgbClr val="445569"/>
                </a:solidFill>
                <a:latin typeface="+mn-ea"/>
                <a:ea typeface="+mn-ea"/>
              </a:rPr>
              <a:t>게임 개요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178A0B7-061C-4958-9C27-3C0E20D8FF6D}"/>
              </a:ext>
            </a:extLst>
          </p:cNvPr>
          <p:cNvCxnSpPr>
            <a:cxnSpLocks/>
          </p:cNvCxnSpPr>
          <p:nvPr/>
        </p:nvCxnSpPr>
        <p:spPr>
          <a:xfrm>
            <a:off x="2596907" y="580923"/>
            <a:ext cx="9222973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CA81A03-BA78-4E96-88AE-2DEFE013188D}"/>
              </a:ext>
            </a:extLst>
          </p:cNvPr>
          <p:cNvSpPr txBox="1"/>
          <p:nvPr/>
        </p:nvSpPr>
        <p:spPr>
          <a:xfrm>
            <a:off x="7294782" y="1701097"/>
            <a:ext cx="424498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순간이동 능력자들의 능력을 독차지 하려는 세력 존재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플레이어들은 그 세력에게 잡혀와 감옥에 감금되어 있음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순간이동을 하는 영화 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Jumper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의 컨셉과 중세 배경을 결합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능력자들은 순간이동 외에 무기를 활용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순간이동 능력을 적절히 활용해 성을 탈출하는 것이 목표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  <a:ea typeface="+mn-ea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</p:txBody>
      </p:sp>
      <p:pic>
        <p:nvPicPr>
          <p:cNvPr id="9" name="그림 16">
            <a:extLst>
              <a:ext uri="{FF2B5EF4-FFF2-40B4-BE49-F238E27FC236}">
                <a16:creationId xmlns:a16="http://schemas.microsoft.com/office/drawing/2014/main" id="{7D162A27-C708-44B4-BD3D-5CEAB9170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756" y="1700808"/>
            <a:ext cx="3061086" cy="40814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6750CE-0BF2-4AF1-9480-6E51FC94BB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97" t="12011" r="45117" b="28474"/>
          <a:stretch/>
        </p:blipFill>
        <p:spPr>
          <a:xfrm>
            <a:off x="765062" y="1700809"/>
            <a:ext cx="2741456" cy="40814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더하기 기호 8">
            <a:extLst>
              <a:ext uri="{FF2B5EF4-FFF2-40B4-BE49-F238E27FC236}">
                <a16:creationId xmlns:a16="http://schemas.microsoft.com/office/drawing/2014/main" id="{DDC7B744-E43B-48FD-AEB8-71CED1D71B57}"/>
              </a:ext>
            </a:extLst>
          </p:cNvPr>
          <p:cNvSpPr/>
          <p:nvPr/>
        </p:nvSpPr>
        <p:spPr>
          <a:xfrm>
            <a:off x="3275445" y="3350014"/>
            <a:ext cx="828381" cy="77841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88E301-9478-4630-8FC1-2600A08E7EBC}"/>
              </a:ext>
            </a:extLst>
          </p:cNvPr>
          <p:cNvSpPr txBox="1"/>
          <p:nvPr/>
        </p:nvSpPr>
        <p:spPr>
          <a:xfrm>
            <a:off x="3005415" y="5877271"/>
            <a:ext cx="540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45569"/>
                </a:solidFill>
                <a:latin typeface="+mn-ea"/>
              </a:rPr>
              <a:t>그림</a:t>
            </a:r>
            <a:r>
              <a:rPr lang="en-US" altLang="ko-KR" sz="1000" b="1" dirty="0">
                <a:solidFill>
                  <a:srgbClr val="445569"/>
                </a:solidFill>
                <a:latin typeface="+mn-ea"/>
              </a:rPr>
              <a:t>1</a:t>
            </a:r>
            <a:endParaRPr lang="ko-KR" alt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3318A2-B26A-404D-91A9-A1628B26D1C5}"/>
              </a:ext>
            </a:extLst>
          </p:cNvPr>
          <p:cNvSpPr txBox="1"/>
          <p:nvPr/>
        </p:nvSpPr>
        <p:spPr>
          <a:xfrm>
            <a:off x="6486812" y="5877272"/>
            <a:ext cx="540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45569"/>
                </a:solidFill>
                <a:latin typeface="+mn-ea"/>
              </a:rPr>
              <a:t>그림</a:t>
            </a:r>
            <a:r>
              <a:rPr lang="en-US" altLang="ko-KR" sz="1000" b="1" dirty="0">
                <a:solidFill>
                  <a:srgbClr val="445569"/>
                </a:solidFill>
                <a:latin typeface="+mn-ea"/>
              </a:rPr>
              <a:t>2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629802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F84CE34E-C7C1-4DD4-A0D0-B0D83CF9FEFF}"/>
              </a:ext>
            </a:extLst>
          </p:cNvPr>
          <p:cNvSpPr txBox="1"/>
          <p:nvPr/>
        </p:nvSpPr>
        <p:spPr>
          <a:xfrm>
            <a:off x="762227" y="2398972"/>
            <a:ext cx="767980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altLang="ko-KR" sz="3600" b="1" dirty="0">
                <a:solidFill>
                  <a:srgbClr val="445569"/>
                </a:solidFill>
                <a:latin typeface="+mn-ea"/>
                <a:ea typeface="+mn-ea"/>
              </a:rPr>
              <a:t>Unity</a:t>
            </a:r>
            <a:r>
              <a:rPr lang="ko-KR" altLang="en-US" sz="3600" b="1" dirty="0">
                <a:solidFill>
                  <a:srgbClr val="445569"/>
                </a:solidFill>
                <a:latin typeface="+mn-ea"/>
                <a:ea typeface="+mn-ea"/>
              </a:rPr>
              <a:t> </a:t>
            </a:r>
            <a:r>
              <a:rPr lang="en-US" altLang="ko-KR" sz="3600" b="1" dirty="0">
                <a:solidFill>
                  <a:srgbClr val="445569"/>
                </a:solidFill>
                <a:latin typeface="+mn-ea"/>
                <a:ea typeface="+mn-ea"/>
              </a:rPr>
              <a:t>2020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altLang="ko-KR" sz="3600" b="1" dirty="0">
                <a:solidFill>
                  <a:srgbClr val="445569"/>
                </a:solidFill>
                <a:latin typeface="+mn-ea"/>
                <a:ea typeface="+mn-ea"/>
              </a:rPr>
              <a:t>Visual Studio2019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altLang="ko-KR" sz="3600" b="1" dirty="0">
                <a:solidFill>
                  <a:srgbClr val="445569"/>
                </a:solidFill>
                <a:latin typeface="+mn-ea"/>
                <a:ea typeface="+mn-ea"/>
              </a:rPr>
              <a:t>Git / </a:t>
            </a:r>
            <a:r>
              <a:rPr lang="en-US" altLang="ko-KR" sz="3600" b="1" dirty="0" err="1">
                <a:solidFill>
                  <a:srgbClr val="445569"/>
                </a:solidFill>
                <a:latin typeface="+mn-ea"/>
                <a:ea typeface="+mn-ea"/>
              </a:rPr>
              <a:t>Github</a:t>
            </a:r>
            <a:endParaRPr lang="en-US" altLang="ko-KR" sz="36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altLang="ko-KR" sz="3600" b="1" dirty="0">
                <a:solidFill>
                  <a:srgbClr val="445569"/>
                </a:solidFill>
                <a:latin typeface="+mn-ea"/>
                <a:ea typeface="+mn-ea"/>
              </a:rPr>
              <a:t>3ds Max 2019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0EFFE9E2-70F2-4B0B-AF79-BEED420AC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E1F541-A1CE-4243-90F5-6265E0214F83}"/>
              </a:ext>
            </a:extLst>
          </p:cNvPr>
          <p:cNvSpPr txBox="1"/>
          <p:nvPr/>
        </p:nvSpPr>
        <p:spPr>
          <a:xfrm>
            <a:off x="849313" y="66675"/>
            <a:ext cx="174759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800" b="1" dirty="0">
                <a:solidFill>
                  <a:srgbClr val="445569"/>
                </a:solidFill>
                <a:latin typeface="+mn-ea"/>
                <a:ea typeface="+mn-ea"/>
              </a:rPr>
              <a:t>개발 환경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178A0B7-061C-4958-9C27-3C0E20D8FF6D}"/>
              </a:ext>
            </a:extLst>
          </p:cNvPr>
          <p:cNvCxnSpPr>
            <a:cxnSpLocks/>
          </p:cNvCxnSpPr>
          <p:nvPr/>
        </p:nvCxnSpPr>
        <p:spPr>
          <a:xfrm>
            <a:off x="2470270" y="580923"/>
            <a:ext cx="9349610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355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8F7B740-C872-415C-ADD9-5463642F9BC6}"/>
              </a:ext>
            </a:extLst>
          </p:cNvPr>
          <p:cNvGrpSpPr/>
          <p:nvPr/>
        </p:nvGrpSpPr>
        <p:grpSpPr>
          <a:xfrm>
            <a:off x="1555392" y="1541242"/>
            <a:ext cx="9402951" cy="4306691"/>
            <a:chOff x="1555392" y="1541242"/>
            <a:chExt cx="9402951" cy="430669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0E85802-CFFA-49E9-9BBA-04790516A633}"/>
                </a:ext>
              </a:extLst>
            </p:cNvPr>
            <p:cNvSpPr/>
            <p:nvPr/>
          </p:nvSpPr>
          <p:spPr>
            <a:xfrm>
              <a:off x="1928854" y="2981403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q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30DB3D2-DD0B-4354-8AD8-F18F0A2B075C}"/>
                </a:ext>
              </a:extLst>
            </p:cNvPr>
            <p:cNvSpPr/>
            <p:nvPr/>
          </p:nvSpPr>
          <p:spPr>
            <a:xfrm>
              <a:off x="2504918" y="2981403"/>
              <a:ext cx="504056" cy="4762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w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59EF642-0A18-4DD1-B124-255641F59BE1}"/>
                </a:ext>
              </a:extLst>
            </p:cNvPr>
            <p:cNvSpPr/>
            <p:nvPr/>
          </p:nvSpPr>
          <p:spPr>
            <a:xfrm>
              <a:off x="2108874" y="3551636"/>
              <a:ext cx="504056" cy="4762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a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2EAD13D-EDA6-407A-B537-5548A809C34A}"/>
                </a:ext>
              </a:extLst>
            </p:cNvPr>
            <p:cNvSpPr/>
            <p:nvPr/>
          </p:nvSpPr>
          <p:spPr>
            <a:xfrm>
              <a:off x="2693574" y="3551636"/>
              <a:ext cx="504056" cy="4762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B475245-DC80-4239-A17D-CC1E4DCF847F}"/>
                </a:ext>
              </a:extLst>
            </p:cNvPr>
            <p:cNvSpPr/>
            <p:nvPr/>
          </p:nvSpPr>
          <p:spPr>
            <a:xfrm>
              <a:off x="3080982" y="2981403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5395857-BE06-4CE5-9323-D3DD6629D926}"/>
                </a:ext>
              </a:extLst>
            </p:cNvPr>
            <p:cNvSpPr/>
            <p:nvPr/>
          </p:nvSpPr>
          <p:spPr>
            <a:xfrm>
              <a:off x="3278274" y="3551636"/>
              <a:ext cx="504056" cy="4762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d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775ECCD-E494-43B8-A60D-886B672EE689}"/>
                </a:ext>
              </a:extLst>
            </p:cNvPr>
            <p:cNvSpPr/>
            <p:nvPr/>
          </p:nvSpPr>
          <p:spPr>
            <a:xfrm>
              <a:off x="2352265" y="4123829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z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239B4E-9968-4669-A6F1-F03E08D82A50}"/>
                </a:ext>
              </a:extLst>
            </p:cNvPr>
            <p:cNvSpPr/>
            <p:nvPr/>
          </p:nvSpPr>
          <p:spPr>
            <a:xfrm>
              <a:off x="2936965" y="4123829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x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9E88A72-F3A4-4148-8F8D-47E3EEEC858A}"/>
                </a:ext>
              </a:extLst>
            </p:cNvPr>
            <p:cNvSpPr/>
            <p:nvPr/>
          </p:nvSpPr>
          <p:spPr>
            <a:xfrm>
              <a:off x="3521665" y="4123829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E8922FC-2E42-4A7E-87B9-2FBE5F44FE9B}"/>
                </a:ext>
              </a:extLst>
            </p:cNvPr>
            <p:cNvSpPr/>
            <p:nvPr/>
          </p:nvSpPr>
          <p:spPr>
            <a:xfrm>
              <a:off x="3693574" y="2981403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33E0FEA-B6FF-495D-A9E0-8449C37978D1}"/>
                </a:ext>
              </a:extLst>
            </p:cNvPr>
            <p:cNvSpPr/>
            <p:nvPr/>
          </p:nvSpPr>
          <p:spPr>
            <a:xfrm>
              <a:off x="4269638" y="2981403"/>
              <a:ext cx="504056" cy="4762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4933B1D-E520-42F4-813A-BB82396C4CFC}"/>
                </a:ext>
              </a:extLst>
            </p:cNvPr>
            <p:cNvSpPr/>
            <p:nvPr/>
          </p:nvSpPr>
          <p:spPr>
            <a:xfrm>
              <a:off x="3873594" y="3551636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42DF0A2-DD47-4623-A5C6-E32671A08BEB}"/>
                </a:ext>
              </a:extLst>
            </p:cNvPr>
            <p:cNvSpPr/>
            <p:nvPr/>
          </p:nvSpPr>
          <p:spPr>
            <a:xfrm>
              <a:off x="4458294" y="3551636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g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0384303-E8EB-4507-9BC1-A8A7E6DFED14}"/>
                </a:ext>
              </a:extLst>
            </p:cNvPr>
            <p:cNvSpPr/>
            <p:nvPr/>
          </p:nvSpPr>
          <p:spPr>
            <a:xfrm>
              <a:off x="4845702" y="2981403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y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7530C33-E44C-4771-A2F2-D5A2E13E27B7}"/>
                </a:ext>
              </a:extLst>
            </p:cNvPr>
            <p:cNvSpPr/>
            <p:nvPr/>
          </p:nvSpPr>
          <p:spPr>
            <a:xfrm>
              <a:off x="5042994" y="3551636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h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93BF3182-6F8B-475A-B07E-B612A3A515F4}"/>
                </a:ext>
              </a:extLst>
            </p:cNvPr>
            <p:cNvSpPr/>
            <p:nvPr/>
          </p:nvSpPr>
          <p:spPr>
            <a:xfrm>
              <a:off x="4116985" y="4123829"/>
              <a:ext cx="504056" cy="4762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v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E56A5F85-C4D0-43DC-A079-BCDE2A209D68}"/>
                </a:ext>
              </a:extLst>
            </p:cNvPr>
            <p:cNvSpPr/>
            <p:nvPr/>
          </p:nvSpPr>
          <p:spPr>
            <a:xfrm>
              <a:off x="4701685" y="4123829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b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7804ECC-DC63-4DC6-B62D-7AE042610B74}"/>
                </a:ext>
              </a:extLst>
            </p:cNvPr>
            <p:cNvSpPr/>
            <p:nvPr/>
          </p:nvSpPr>
          <p:spPr>
            <a:xfrm>
              <a:off x="5286385" y="4123829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B71F2E2-B8A9-45CE-929C-A6564FCF88BE}"/>
                </a:ext>
              </a:extLst>
            </p:cNvPr>
            <p:cNvSpPr/>
            <p:nvPr/>
          </p:nvSpPr>
          <p:spPr>
            <a:xfrm>
              <a:off x="3521665" y="4705309"/>
              <a:ext cx="2857502" cy="40707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Space bar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691C1AF2-1C6F-4CCC-B6EC-F4F03C235ABE}"/>
                </a:ext>
              </a:extLst>
            </p:cNvPr>
            <p:cNvSpPr/>
            <p:nvPr/>
          </p:nvSpPr>
          <p:spPr>
            <a:xfrm>
              <a:off x="5875111" y="4123829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m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29" name="그림 28" descr="그리기이(가) 표시된 사진&#10;&#10;자동 생성된 설명">
              <a:extLst>
                <a:ext uri="{FF2B5EF4-FFF2-40B4-BE49-F238E27FC236}">
                  <a16:creationId xmlns:a16="http://schemas.microsoft.com/office/drawing/2014/main" id="{63E0F0A9-3AF7-467A-A27D-4264635FB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1726" y="2098635"/>
              <a:ext cx="1846183" cy="3749297"/>
            </a:xfrm>
            <a:prstGeom prst="rect">
              <a:avLst/>
            </a:prstGeom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A101E19-8831-45B8-8334-BE0E0F4A02C3}"/>
                </a:ext>
              </a:extLst>
            </p:cNvPr>
            <p:cNvSpPr/>
            <p:nvPr/>
          </p:nvSpPr>
          <p:spPr>
            <a:xfrm>
              <a:off x="5627694" y="3551636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j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2FBFF24-987C-4634-90F3-9EA847F3CE98}"/>
                </a:ext>
              </a:extLst>
            </p:cNvPr>
            <p:cNvSpPr/>
            <p:nvPr/>
          </p:nvSpPr>
          <p:spPr>
            <a:xfrm>
              <a:off x="5421766" y="2981403"/>
              <a:ext cx="504056" cy="476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u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35" name="연결선: 꺾임 34">
              <a:extLst>
                <a:ext uri="{FF2B5EF4-FFF2-40B4-BE49-F238E27FC236}">
                  <a16:creationId xmlns:a16="http://schemas.microsoft.com/office/drawing/2014/main" id="{0D95558A-0033-4074-BF5B-8ADBA66FA4DD}"/>
                </a:ext>
              </a:extLst>
            </p:cNvPr>
            <p:cNvCxnSpPr>
              <a:endCxn id="8" idx="0"/>
            </p:cNvCxnSpPr>
            <p:nvPr/>
          </p:nvCxnSpPr>
          <p:spPr>
            <a:xfrm rot="16200000" flipH="1">
              <a:off x="1802840" y="2027297"/>
              <a:ext cx="1080120" cy="828092"/>
            </a:xfrm>
            <a:prstGeom prst="bentConnector3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3D0149E0-14C4-457F-B2F6-00F078FEB98D}"/>
                </a:ext>
              </a:extLst>
            </p:cNvPr>
            <p:cNvSpPr/>
            <p:nvPr/>
          </p:nvSpPr>
          <p:spPr>
            <a:xfrm>
              <a:off x="1555392" y="1541242"/>
              <a:ext cx="746923" cy="36003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이동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0B686FAD-A9CB-4B73-A913-070B975F1519}"/>
                </a:ext>
              </a:extLst>
            </p:cNvPr>
            <p:cNvCxnSpPr>
              <a:cxnSpLocks/>
              <a:stCxn id="43" idx="2"/>
              <a:endCxn id="18" idx="0"/>
            </p:cNvCxnSpPr>
            <p:nvPr/>
          </p:nvCxnSpPr>
          <p:spPr>
            <a:xfrm rot="16200000" flipH="1">
              <a:off x="3438998" y="1898735"/>
              <a:ext cx="1080122" cy="108521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83303494-1609-4819-A4A0-D0716551011B}"/>
                </a:ext>
              </a:extLst>
            </p:cNvPr>
            <p:cNvSpPr/>
            <p:nvPr/>
          </p:nvSpPr>
          <p:spPr>
            <a:xfrm>
              <a:off x="2847182" y="1541242"/>
              <a:ext cx="1178540" cy="36003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</a:rPr>
                <a:t>텔레포트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연결선: 꺾임 45">
              <a:extLst>
                <a:ext uri="{FF2B5EF4-FFF2-40B4-BE49-F238E27FC236}">
                  <a16:creationId xmlns:a16="http://schemas.microsoft.com/office/drawing/2014/main" id="{FCA3BCEB-9B86-4890-B3AB-74FD6EAD120B}"/>
                </a:ext>
              </a:extLst>
            </p:cNvPr>
            <p:cNvCxnSpPr>
              <a:cxnSpLocks/>
              <a:stCxn id="50" idx="0"/>
              <a:endCxn id="23" idx="2"/>
            </p:cNvCxnSpPr>
            <p:nvPr/>
          </p:nvCxnSpPr>
          <p:spPr>
            <a:xfrm rot="5400000" flipH="1" flipV="1">
              <a:off x="3087361" y="4206243"/>
              <a:ext cx="887865" cy="1675439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6A8710F0-409D-436E-8565-7606F0A48A6B}"/>
                </a:ext>
              </a:extLst>
            </p:cNvPr>
            <p:cNvSpPr/>
            <p:nvPr/>
          </p:nvSpPr>
          <p:spPr>
            <a:xfrm>
              <a:off x="2108873" y="5487894"/>
              <a:ext cx="1169402" cy="36003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X-Ray vision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359AB83E-60E1-4B4D-9CF7-9014E53EB22B}"/>
                </a:ext>
              </a:extLst>
            </p:cNvPr>
            <p:cNvSpPr/>
            <p:nvPr/>
          </p:nvSpPr>
          <p:spPr>
            <a:xfrm>
              <a:off x="4148204" y="5487893"/>
              <a:ext cx="746923" cy="36003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점프</a:t>
              </a:r>
            </a:p>
          </p:txBody>
        </p:sp>
        <p:cxnSp>
          <p:nvCxnSpPr>
            <p:cNvPr id="54" name="연결선: 꺾임 53">
              <a:extLst>
                <a:ext uri="{FF2B5EF4-FFF2-40B4-BE49-F238E27FC236}">
                  <a16:creationId xmlns:a16="http://schemas.microsoft.com/office/drawing/2014/main" id="{2B9622D5-3559-4B48-B438-E1F029CB922D}"/>
                </a:ext>
              </a:extLst>
            </p:cNvPr>
            <p:cNvCxnSpPr>
              <a:stCxn id="56" idx="0"/>
              <a:endCxn id="5" idx="2"/>
            </p:cNvCxnSpPr>
            <p:nvPr/>
          </p:nvCxnSpPr>
          <p:spPr>
            <a:xfrm rot="5400000" flipH="1" flipV="1">
              <a:off x="4548287" y="5085764"/>
              <a:ext cx="375509" cy="42875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279539C0-D8B2-491E-BFCE-18C1AD89CE3B}"/>
                </a:ext>
              </a:extLst>
            </p:cNvPr>
            <p:cNvSpPr/>
            <p:nvPr/>
          </p:nvSpPr>
          <p:spPr>
            <a:xfrm>
              <a:off x="7317949" y="1844120"/>
              <a:ext cx="851750" cy="36003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약 공격</a:t>
              </a:r>
            </a:p>
          </p:txBody>
        </p:sp>
        <p:cxnSp>
          <p:nvCxnSpPr>
            <p:cNvPr id="1029" name="연결선: 꺾임 1028">
              <a:extLst>
                <a:ext uri="{FF2B5EF4-FFF2-40B4-BE49-F238E27FC236}">
                  <a16:creationId xmlns:a16="http://schemas.microsoft.com/office/drawing/2014/main" id="{AB82A47A-198B-49FE-8401-663FE22674B7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 rot="16200000" flipH="1">
              <a:off x="7674449" y="2273534"/>
              <a:ext cx="1320708" cy="1181958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C3940C04-890D-4C2E-9E5D-FE6A853EB9E7}"/>
                </a:ext>
              </a:extLst>
            </p:cNvPr>
            <p:cNvSpPr/>
            <p:nvPr/>
          </p:nvSpPr>
          <p:spPr>
            <a:xfrm>
              <a:off x="10106593" y="1844119"/>
              <a:ext cx="851750" cy="36003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강 공격</a:t>
              </a:r>
            </a:p>
          </p:txBody>
        </p:sp>
        <p:cxnSp>
          <p:nvCxnSpPr>
            <p:cNvPr id="1033" name="연결선: 꺾임 1032">
              <a:extLst>
                <a:ext uri="{FF2B5EF4-FFF2-40B4-BE49-F238E27FC236}">
                  <a16:creationId xmlns:a16="http://schemas.microsoft.com/office/drawing/2014/main" id="{CBE0732D-B1C6-4650-BAF7-AEA3974E8D73}"/>
                </a:ext>
              </a:extLst>
            </p:cNvPr>
            <p:cNvCxnSpPr>
              <a:stCxn id="73" idx="2"/>
            </p:cNvCxnSpPr>
            <p:nvPr/>
          </p:nvCxnSpPr>
          <p:spPr>
            <a:xfrm rot="5400000">
              <a:off x="9464815" y="2457213"/>
              <a:ext cx="1320709" cy="814598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TextBox 3">
            <a:extLst>
              <a:ext uri="{FF2B5EF4-FFF2-40B4-BE49-F238E27FC236}">
                <a16:creationId xmlns:a16="http://schemas.microsoft.com/office/drawing/2014/main" id="{3680B4E3-6EE5-412A-B369-2D65C7491B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 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1A16DF7-71B4-4195-85C3-B41E72B6EE39}"/>
              </a:ext>
            </a:extLst>
          </p:cNvPr>
          <p:cNvSpPr txBox="1"/>
          <p:nvPr/>
        </p:nvSpPr>
        <p:spPr>
          <a:xfrm>
            <a:off x="849313" y="66675"/>
            <a:ext cx="174759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800" b="1" dirty="0">
                <a:solidFill>
                  <a:srgbClr val="445569"/>
                </a:solidFill>
                <a:latin typeface="+mn-ea"/>
                <a:ea typeface="+mn-ea"/>
              </a:rPr>
              <a:t>게임 조작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C8B64DA1-B1B3-4AA0-AD8C-5C484D803493}"/>
              </a:ext>
            </a:extLst>
          </p:cNvPr>
          <p:cNvCxnSpPr>
            <a:cxnSpLocks/>
          </p:cNvCxnSpPr>
          <p:nvPr/>
        </p:nvCxnSpPr>
        <p:spPr>
          <a:xfrm flipV="1">
            <a:off x="3985108" y="580923"/>
            <a:ext cx="7834772" cy="8972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1701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3">
            <a:extLst>
              <a:ext uri="{FF2B5EF4-FFF2-40B4-BE49-F238E27FC236}">
                <a16:creationId xmlns:a16="http://schemas.microsoft.com/office/drawing/2014/main" id="{0EFFE9E2-70F2-4B0B-AF79-BEED420AC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E1F541-A1CE-4243-90F5-6265E0214F83}"/>
              </a:ext>
            </a:extLst>
          </p:cNvPr>
          <p:cNvSpPr txBox="1"/>
          <p:nvPr/>
        </p:nvSpPr>
        <p:spPr>
          <a:xfrm>
            <a:off x="849313" y="66675"/>
            <a:ext cx="174759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800" b="1" dirty="0">
                <a:solidFill>
                  <a:srgbClr val="445569"/>
                </a:solidFill>
                <a:latin typeface="+mn-ea"/>
                <a:ea typeface="+mn-ea"/>
              </a:rPr>
              <a:t>기술 요소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178A0B7-061C-4958-9C27-3C0E20D8FF6D}"/>
              </a:ext>
            </a:extLst>
          </p:cNvPr>
          <p:cNvCxnSpPr>
            <a:cxnSpLocks/>
          </p:cNvCxnSpPr>
          <p:nvPr/>
        </p:nvCxnSpPr>
        <p:spPr>
          <a:xfrm>
            <a:off x="4667987" y="580923"/>
            <a:ext cx="7151893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4B42AA7-6124-4F06-95C0-56B7FB468B6F}"/>
              </a:ext>
            </a:extLst>
          </p:cNvPr>
          <p:cNvSpPr txBox="1"/>
          <p:nvPr/>
        </p:nvSpPr>
        <p:spPr>
          <a:xfrm>
            <a:off x="653541" y="1628800"/>
            <a:ext cx="802889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eriod"/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리더 판별</a:t>
            </a: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 marL="457200" indent="-457200">
              <a:buAutoNum type="arabicPeriod"/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중요 오브젝트 식별</a:t>
            </a: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  <a:p>
            <a:pPr marL="457200" indent="-457200">
              <a:buAutoNum type="arabicPeriod"/>
              <a:defRPr/>
            </a:pPr>
            <a:r>
              <a:rPr lang="ko-KR" altLang="en-US" sz="2000" b="1" dirty="0">
                <a:solidFill>
                  <a:srgbClr val="445569"/>
                </a:solidFill>
                <a:latin typeface="+mn-ea"/>
                <a:ea typeface="+mn-ea"/>
              </a:rPr>
              <a:t>게임 진행에 필요한 힌트 제공</a:t>
            </a:r>
            <a:endParaRPr lang="en-US" altLang="ko-KR" sz="2000" b="1" dirty="0">
              <a:solidFill>
                <a:srgbClr val="445569"/>
              </a:solidFill>
              <a:latin typeface="+mn-ea"/>
              <a:ea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2841DB-3A60-4C1A-B755-5FEDC4A8B509}"/>
              </a:ext>
            </a:extLst>
          </p:cNvPr>
          <p:cNvSpPr txBox="1"/>
          <p:nvPr/>
        </p:nvSpPr>
        <p:spPr>
          <a:xfrm>
            <a:off x="593375" y="936323"/>
            <a:ext cx="21507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b="1" dirty="0">
                <a:solidFill>
                  <a:srgbClr val="445569"/>
                </a:solidFill>
                <a:latin typeface="+mn-ea"/>
                <a:ea typeface="+mn-ea"/>
              </a:rPr>
              <a:t>X-Ray vision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CD1962-A612-4E21-BA3D-D59EF15356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644" y="2891646"/>
            <a:ext cx="6408712" cy="36049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254286-0B6B-4A9A-9517-09D2DFD9456D}"/>
              </a:ext>
            </a:extLst>
          </p:cNvPr>
          <p:cNvSpPr txBox="1"/>
          <p:nvPr/>
        </p:nvSpPr>
        <p:spPr>
          <a:xfrm>
            <a:off x="8763111" y="6526084"/>
            <a:ext cx="5400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445569"/>
                </a:solidFill>
                <a:latin typeface="+mn-ea"/>
              </a:rPr>
              <a:t>그림</a:t>
            </a:r>
            <a:r>
              <a:rPr lang="en-US" altLang="ko-KR" sz="1000" b="1" dirty="0">
                <a:solidFill>
                  <a:srgbClr val="445569"/>
                </a:solidFill>
                <a:latin typeface="+mn-ea"/>
              </a:rPr>
              <a:t>8</a:t>
            </a:r>
            <a:endParaRPr lang="ko-KR" altLang="en-US" sz="10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4BA3A09-B743-4D95-9F27-244A1E65CE5B}"/>
              </a:ext>
            </a:extLst>
          </p:cNvPr>
          <p:cNvSpPr/>
          <p:nvPr/>
        </p:nvSpPr>
        <p:spPr>
          <a:xfrm>
            <a:off x="2819636" y="2862109"/>
            <a:ext cx="6480720" cy="1348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020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4BBFAD58-95CD-4D14-BB3B-952CBB7739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8F30A0-C61C-405C-AF57-90533E5B8C61}"/>
              </a:ext>
            </a:extLst>
          </p:cNvPr>
          <p:cNvSpPr txBox="1"/>
          <p:nvPr/>
        </p:nvSpPr>
        <p:spPr>
          <a:xfrm>
            <a:off x="849313" y="66675"/>
            <a:ext cx="174759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800" b="1" dirty="0">
                <a:solidFill>
                  <a:srgbClr val="445569"/>
                </a:solidFill>
                <a:latin typeface="+mn-ea"/>
                <a:ea typeface="+mn-ea"/>
              </a:rPr>
              <a:t>기술 요소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8C2D841-DDEE-4C6C-8C3A-AA2BC0B81E8C}"/>
              </a:ext>
            </a:extLst>
          </p:cNvPr>
          <p:cNvCxnSpPr>
            <a:cxnSpLocks/>
          </p:cNvCxnSpPr>
          <p:nvPr/>
        </p:nvCxnSpPr>
        <p:spPr>
          <a:xfrm>
            <a:off x="5267908" y="580923"/>
            <a:ext cx="6551972" cy="0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5F21681-C36F-4421-A053-54E94395FF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9" t="21727" r="50065" b="37528"/>
          <a:stretch/>
        </p:blipFill>
        <p:spPr>
          <a:xfrm>
            <a:off x="3036023" y="2918251"/>
            <a:ext cx="2355306" cy="29163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9C37D11-7FD1-4101-B48F-4106691ABE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20" t="21728" r="6442" b="37528"/>
          <a:stretch/>
        </p:blipFill>
        <p:spPr>
          <a:xfrm>
            <a:off x="6096000" y="2918256"/>
            <a:ext cx="1741310" cy="29163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65F5F6A-908F-4571-AEBA-9821A61DD979}"/>
              </a:ext>
            </a:extLst>
          </p:cNvPr>
          <p:cNvCxnSpPr>
            <a:cxnSpLocks/>
          </p:cNvCxnSpPr>
          <p:nvPr/>
        </p:nvCxnSpPr>
        <p:spPr>
          <a:xfrm>
            <a:off x="5520299" y="4106388"/>
            <a:ext cx="4391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78B504A-0C39-41C9-994B-84208348532C}"/>
              </a:ext>
            </a:extLst>
          </p:cNvPr>
          <p:cNvCxnSpPr>
            <a:cxnSpLocks/>
          </p:cNvCxnSpPr>
          <p:nvPr/>
        </p:nvCxnSpPr>
        <p:spPr>
          <a:xfrm>
            <a:off x="5520299" y="4430424"/>
            <a:ext cx="4391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EE6B43C-3201-4A7F-8123-CD6DFE67DFE6}"/>
              </a:ext>
            </a:extLst>
          </p:cNvPr>
          <p:cNvSpPr/>
          <p:nvPr/>
        </p:nvSpPr>
        <p:spPr>
          <a:xfrm>
            <a:off x="591433" y="870274"/>
            <a:ext cx="6272038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>
                <a:solidFill>
                  <a:srgbClr val="445569"/>
                </a:solidFill>
                <a:latin typeface="+mn-ea"/>
              </a:rPr>
              <a:t>공격 시</a:t>
            </a:r>
            <a:r>
              <a:rPr lang="en-US" altLang="ko-KR" sz="2400" b="1" dirty="0">
                <a:solidFill>
                  <a:srgbClr val="445569"/>
                </a:solidFill>
                <a:latin typeface="+mn-ea"/>
              </a:rPr>
              <a:t>, </a:t>
            </a:r>
            <a:r>
              <a:rPr lang="en-US" altLang="ko-KR" sz="2400" b="1" dirty="0">
                <a:solidFill>
                  <a:srgbClr val="FF0000"/>
                </a:solidFill>
                <a:latin typeface="+mn-ea"/>
              </a:rPr>
              <a:t>Skeletal Mesh</a:t>
            </a:r>
            <a:r>
              <a:rPr lang="ko-KR" altLang="en-US" sz="2400" b="1" dirty="0">
                <a:solidFill>
                  <a:srgbClr val="FF0000"/>
                </a:solidFill>
                <a:latin typeface="+mn-ea"/>
              </a:rPr>
              <a:t> 절단</a:t>
            </a:r>
            <a:r>
              <a:rPr lang="ko-KR" altLang="en-US" sz="2400" b="1" dirty="0">
                <a:solidFill>
                  <a:srgbClr val="445569"/>
                </a:solidFill>
                <a:latin typeface="+mn-ea"/>
              </a:rPr>
              <a:t> 구현</a:t>
            </a:r>
            <a:endParaRPr lang="en-US" altLang="ko-KR" sz="2400" b="1" dirty="0">
              <a:solidFill>
                <a:srgbClr val="445569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445569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445569"/>
                </a:solidFill>
                <a:latin typeface="+mn-ea"/>
              </a:rPr>
              <a:t>(1) 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</a:rPr>
              <a:t>검의 절단면을 따라 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</a:rPr>
              <a:t>Physics Body 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</a:rPr>
              <a:t>단위로 절단</a:t>
            </a:r>
            <a:endParaRPr lang="en-US" altLang="ko-KR" sz="2000" b="1" dirty="0">
              <a:solidFill>
                <a:srgbClr val="445569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44556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445569"/>
                </a:solidFill>
                <a:latin typeface="+mn-ea"/>
              </a:rPr>
              <a:t>(2) 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</a:rPr>
              <a:t>절단된 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</a:rPr>
              <a:t>Skeletal Mesh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</a:rPr>
              <a:t>는 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</a:rPr>
              <a:t>Client</a:t>
            </a:r>
            <a:r>
              <a:rPr lang="ko-KR" altLang="en-US" sz="2000" b="1" dirty="0">
                <a:solidFill>
                  <a:srgbClr val="445569"/>
                </a:solidFill>
                <a:latin typeface="+mn-ea"/>
              </a:rPr>
              <a:t>에서 </a:t>
            </a:r>
            <a:r>
              <a:rPr lang="en-US" altLang="ko-KR" sz="2000" b="1" dirty="0">
                <a:solidFill>
                  <a:srgbClr val="445569"/>
                </a:solidFill>
                <a:latin typeface="+mn-ea"/>
              </a:rPr>
              <a:t>Rag Doll</a:t>
            </a:r>
            <a:endParaRPr lang="ko-KR" altLang="en-US" sz="20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AA0D596-CB67-4541-9927-F98B8D9FF8AE}"/>
              </a:ext>
            </a:extLst>
          </p:cNvPr>
          <p:cNvSpPr/>
          <p:nvPr/>
        </p:nvSpPr>
        <p:spPr>
          <a:xfrm>
            <a:off x="5144989" y="6155564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445569"/>
                </a:solidFill>
                <a:latin typeface="+mn-ea"/>
              </a:rPr>
              <a:t>절단 예시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2050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3">
            <a:extLst>
              <a:ext uri="{FF2B5EF4-FFF2-40B4-BE49-F238E27FC236}">
                <a16:creationId xmlns:a16="http://schemas.microsoft.com/office/drawing/2014/main" id="{0EFFE9E2-70F2-4B0B-AF79-BEED420AC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3" y="-31750"/>
            <a:ext cx="11604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E1F541-A1CE-4243-90F5-6265E0214F83}"/>
              </a:ext>
            </a:extLst>
          </p:cNvPr>
          <p:cNvSpPr txBox="1"/>
          <p:nvPr/>
        </p:nvSpPr>
        <p:spPr>
          <a:xfrm>
            <a:off x="849313" y="66675"/>
            <a:ext cx="228460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800" b="1" spc="-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</a:rPr>
              <a:t>에셋</a:t>
            </a:r>
            <a:r>
              <a:rPr lang="ko-KR" altLang="en-US" sz="2800" b="1" spc="-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45569"/>
                </a:solidFill>
                <a:latin typeface="+mn-ea"/>
              </a:rPr>
              <a:t> 수급 계획</a:t>
            </a:r>
            <a:endParaRPr lang="ko-KR" altLang="en-US" sz="2800" b="1" dirty="0">
              <a:solidFill>
                <a:srgbClr val="445569"/>
              </a:solidFill>
              <a:latin typeface="+mn-ea"/>
              <a:ea typeface="+mn-ea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178A0B7-061C-4958-9C27-3C0E20D8FF6D}"/>
              </a:ext>
            </a:extLst>
          </p:cNvPr>
          <p:cNvCxnSpPr>
            <a:cxnSpLocks/>
          </p:cNvCxnSpPr>
          <p:nvPr/>
        </p:nvCxnSpPr>
        <p:spPr>
          <a:xfrm flipV="1">
            <a:off x="3454513" y="580923"/>
            <a:ext cx="8365367" cy="8972"/>
          </a:xfrm>
          <a:prstGeom prst="line">
            <a:avLst/>
          </a:prstGeom>
          <a:ln w="9525">
            <a:solidFill>
              <a:srgbClr val="445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모서리가 둥근 직사각형 1"/>
          <p:cNvSpPr/>
          <p:nvPr/>
        </p:nvSpPr>
        <p:spPr>
          <a:xfrm>
            <a:off x="1177925" y="1857210"/>
            <a:ext cx="1548172" cy="756084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오브젝트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1177925" y="3140968"/>
            <a:ext cx="1548172" cy="756084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맵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1177925" y="4424726"/>
            <a:ext cx="1548172" cy="756084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300" dirty="0"/>
              <a:t>사운드</a:t>
            </a:r>
          </a:p>
        </p:txBody>
      </p:sp>
      <p:pic>
        <p:nvPicPr>
          <p:cNvPr id="9" name="그림 5">
            <a:extLst>
              <a:ext uri="{FF2B5EF4-FFF2-40B4-BE49-F238E27FC236}">
                <a16:creationId xmlns:a16="http://schemas.microsoft.com/office/drawing/2014/main" id="{F4CA3198-0689-4F7E-85F2-09EACB06CEFA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876" y="836712"/>
            <a:ext cx="215900" cy="550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429696" y="3295872"/>
            <a:ext cx="637818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solidFill>
                  <a:srgbClr val="445569"/>
                </a:solidFill>
                <a:latin typeface="+mj-ea"/>
                <a:ea typeface="+mj-ea"/>
              </a:rPr>
              <a:t>Unity Asset Store</a:t>
            </a:r>
            <a:r>
              <a:rPr lang="ko-KR" altLang="en-US" sz="2300" dirty="0">
                <a:solidFill>
                  <a:srgbClr val="445569"/>
                </a:solidFill>
                <a:latin typeface="+mj-ea"/>
                <a:ea typeface="+mj-ea"/>
              </a:rPr>
              <a:t>의 유</a:t>
            </a:r>
            <a:r>
              <a:rPr lang="en-US" altLang="ko-KR" sz="2300" dirty="0">
                <a:solidFill>
                  <a:srgbClr val="445569"/>
                </a:solidFill>
                <a:latin typeface="+mj-ea"/>
                <a:ea typeface="+mj-ea"/>
              </a:rPr>
              <a:t>/</a:t>
            </a:r>
            <a:r>
              <a:rPr lang="ko-KR" altLang="en-US" sz="2300" dirty="0">
                <a:solidFill>
                  <a:srgbClr val="445569"/>
                </a:solidFill>
                <a:latin typeface="+mj-ea"/>
                <a:ea typeface="+mj-ea"/>
              </a:rPr>
              <a:t>무료 </a:t>
            </a:r>
            <a:r>
              <a:rPr lang="en-US" altLang="ko-KR" sz="2300" dirty="0">
                <a:solidFill>
                  <a:srgbClr val="445569"/>
                </a:solidFill>
                <a:latin typeface="+mj-ea"/>
                <a:ea typeface="+mj-ea"/>
              </a:rPr>
              <a:t>Asset </a:t>
            </a:r>
            <a:r>
              <a:rPr lang="ko-KR" altLang="en-US" sz="2300" dirty="0">
                <a:solidFill>
                  <a:srgbClr val="445569"/>
                </a:solidFill>
                <a:latin typeface="+mj-ea"/>
                <a:ea typeface="+mj-ea"/>
              </a:rPr>
              <a:t>수급</a:t>
            </a:r>
            <a:r>
              <a:rPr lang="en-US" altLang="ko-KR" sz="2300" dirty="0">
                <a:solidFill>
                  <a:srgbClr val="445569"/>
                </a:solidFill>
                <a:latin typeface="+mj-ea"/>
                <a:ea typeface="+mj-ea"/>
              </a:rPr>
              <a:t>,</a:t>
            </a:r>
            <a:r>
              <a:rPr lang="ko-KR" altLang="en-US" sz="2300" dirty="0">
                <a:solidFill>
                  <a:srgbClr val="445569"/>
                </a:solidFill>
                <a:latin typeface="+mj-ea"/>
                <a:ea typeface="+mj-ea"/>
              </a:rPr>
              <a:t>이용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984219" y="1857210"/>
            <a:ext cx="1548172" cy="347654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캐릭터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981090" y="2265640"/>
            <a:ext cx="1548172" cy="347654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적 유닛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981090" y="3140968"/>
            <a:ext cx="1548172" cy="347654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배경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981090" y="3554034"/>
            <a:ext cx="1548172" cy="347654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구조물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981090" y="4424726"/>
            <a:ext cx="1548172" cy="347654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BGM</a:t>
            </a:r>
            <a:endParaRPr lang="ko-KR" altLang="en-US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2981090" y="4833156"/>
            <a:ext cx="1548172" cy="347654"/>
          </a:xfrm>
          <a:prstGeom prst="roundRect">
            <a:avLst/>
          </a:prstGeom>
          <a:solidFill>
            <a:srgbClr val="445569"/>
          </a:solidFill>
          <a:ln>
            <a:solidFill>
              <a:srgbClr val="1F4E7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효과음</a:t>
            </a:r>
            <a:endParaRPr lang="en-US" altLang="ko-KR" dirty="0"/>
          </a:p>
        </p:txBody>
      </p:sp>
      <p:sp>
        <p:nvSpPr>
          <p:cNvPr id="4" name="갈매기형 수장 3"/>
          <p:cNvSpPr/>
          <p:nvPr/>
        </p:nvSpPr>
        <p:spPr>
          <a:xfrm>
            <a:off x="2784292" y="2076354"/>
            <a:ext cx="165547" cy="324036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갈매기형 수장 17"/>
          <p:cNvSpPr/>
          <p:nvPr/>
        </p:nvSpPr>
        <p:spPr>
          <a:xfrm>
            <a:off x="2781357" y="3356992"/>
            <a:ext cx="165547" cy="324036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갈매기형 수장 18"/>
          <p:cNvSpPr/>
          <p:nvPr/>
        </p:nvSpPr>
        <p:spPr>
          <a:xfrm>
            <a:off x="2770814" y="4637630"/>
            <a:ext cx="165547" cy="324036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234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6627</TotalTime>
  <Words>296</Words>
  <Application>Microsoft Office PowerPoint</Application>
  <PresentationFormat>와이드스크린</PresentationFormat>
  <Paragraphs>120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Calibri</vt:lpstr>
      <vt:lpstr>Arial</vt:lpstr>
      <vt:lpstr>Calibri Light</vt:lpstr>
      <vt:lpstr>맑은 고딕</vt:lpstr>
      <vt:lpstr>휴먼둥근헤드라인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김다은</dc:creator>
  <cp:lastModifiedBy>kwon daehyun</cp:lastModifiedBy>
  <cp:revision>305</cp:revision>
  <dcterms:created xsi:type="dcterms:W3CDTF">2014-04-29T00:37:20Z</dcterms:created>
  <dcterms:modified xsi:type="dcterms:W3CDTF">2021-03-18T03:01:47Z</dcterms:modified>
</cp:coreProperties>
</file>